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sldIdLst>
    <p:sldId id="260" r:id="rId3"/>
    <p:sldId id="259" r:id="rId4"/>
    <p:sldId id="266" r:id="rId5"/>
    <p:sldId id="265" r:id="rId6"/>
    <p:sldId id="261" r:id="rId7"/>
    <p:sldId id="269" r:id="rId8"/>
    <p:sldId id="268" r:id="rId9"/>
    <p:sldId id="272" r:id="rId10"/>
    <p:sldId id="271" r:id="rId11"/>
    <p:sldId id="267" r:id="rId12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13"/>
      <p:italic r:id="rId14"/>
    </p:embeddedFont>
    <p:embeddedFont>
      <p:font typeface="Arial Black" panose="020B0A04020102020204" pitchFamily="34" charset="0"/>
      <p:bold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6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5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8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1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8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89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3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10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0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602686"/>
            <a:ext cx="6408712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Государственное учреждение образования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/>
              <a:t>Лысицкий</a:t>
            </a:r>
            <a:r>
              <a:rPr lang="ru-RU" dirty="0"/>
              <a:t> </a:t>
            </a:r>
            <a:r>
              <a:rPr lang="ru-RU" dirty="0" smtClean="0"/>
              <a:t>учебно - педагогический комплекс </a:t>
            </a:r>
            <a:r>
              <a:rPr lang="ru-RU" dirty="0"/>
              <a:t>детский </a:t>
            </a:r>
            <a:r>
              <a:rPr lang="ru-RU" dirty="0" smtClean="0"/>
              <a:t>сад—средняя </a:t>
            </a:r>
            <a:r>
              <a:rPr lang="ru-RU" dirty="0"/>
              <a:t>школа»</a:t>
            </a:r>
          </a:p>
          <a:p>
            <a:r>
              <a:rPr lang="ru-RU" sz="6600" dirty="0"/>
              <a:t> 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933056"/>
            <a:ext cx="4896476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Мокат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Георгиевна,</a:t>
            </a:r>
            <a:endParaRPr lang="ru-RU" sz="1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воспитатель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дошкольного образования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3261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4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j-ea"/>
                <a:cs typeface="+mj-cs"/>
              </a:rPr>
              <a:t>Маршрут выходного дня</a:t>
            </a:r>
            <a:r>
              <a:rPr lang="ru-RU" sz="1600" kern="1400" noProof="0" dirty="0" smtClean="0">
                <a:solidFill>
                  <a:srgbClr val="008000"/>
                </a:solidFill>
                <a:latin typeface="Franklin Gothic Book"/>
                <a:ea typeface="+mj-ea"/>
                <a:cs typeface="+mj-cs"/>
              </a:rPr>
              <a:t>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400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 </a:t>
            </a:r>
            <a:r>
              <a:rPr kumimoji="0" lang="ru-RU" sz="1600" b="1" i="1" u="none" strike="noStrike" kern="1400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                  </a:t>
            </a:r>
            <a:r>
              <a:rPr kumimoji="0" lang="ru-RU" sz="4400" b="1" i="1" u="none" strike="noStrike" kern="14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j-ea"/>
                <a:cs typeface="+mj-cs"/>
              </a:rPr>
              <a:t>«Моя деревня –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1400" dirty="0">
                <a:solidFill>
                  <a:srgbClr val="008000"/>
                </a:solidFill>
                <a:ea typeface="+mj-ea"/>
                <a:cs typeface="+mj-cs"/>
              </a:rPr>
              <a:t>	</a:t>
            </a:r>
            <a:r>
              <a:rPr kumimoji="0" lang="ru-RU" sz="4400" b="1" i="1" u="none" strike="noStrike" kern="14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j-ea"/>
                <a:cs typeface="+mj-cs"/>
              </a:rPr>
              <a:t>             милый сердцу уголок»</a:t>
            </a:r>
            <a:r>
              <a:rPr kumimoji="0" lang="ru-RU" sz="16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/>
            </a:r>
            <a:br>
              <a:rPr kumimoji="0" lang="ru-RU" sz="16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7992888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Прогулка доставляет ребёнку большую радость, оставляя неизгладимый след в его сознании.</a:t>
            </a:r>
          </a:p>
          <a:p>
            <a:pPr algn="ctr"/>
            <a:endParaRPr lang="ru-RU" sz="36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  <a:p>
            <a:pPr algn="ctr"/>
            <a:r>
              <a:rPr lang="ru-RU" sz="36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Гуляйте больше со своим ребёнком и получайте от прогулки как можно больше удовольствия</a:t>
            </a:r>
            <a:r>
              <a:rPr lang="ru-RU" sz="3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!!!</a:t>
            </a:r>
          </a:p>
          <a:p>
            <a:pPr algn="ctr"/>
            <a:r>
              <a:rPr lang="ru-RU" sz="36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 </a:t>
            </a:r>
            <a:endParaRPr lang="ru-RU" sz="3600" b="1" dirty="0" smtClean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  <a:p>
            <a:pPr algn="ctr"/>
            <a:r>
              <a:rPr lang="ru-RU" sz="3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Приятного отдыха!</a:t>
            </a:r>
            <a:endParaRPr lang="ru-RU" sz="36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0" y="980728"/>
            <a:ext cx="3970784" cy="504056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b="1" kern="1400" dirty="0">
                <a:solidFill>
                  <a:srgbClr val="008000"/>
                </a:solidFill>
              </a:rPr>
              <a:t>Моя родная деревушка:</a:t>
            </a:r>
            <a:br>
              <a:rPr lang="ru-RU" sz="2400" b="1" kern="1400" dirty="0">
                <a:solidFill>
                  <a:srgbClr val="008000"/>
                </a:solidFill>
              </a:rPr>
            </a:br>
            <a:r>
              <a:rPr lang="ru-RU" sz="2400" b="1" kern="1400" dirty="0">
                <a:solidFill>
                  <a:srgbClr val="008000"/>
                </a:solidFill>
              </a:rPr>
              <a:t>Река течет, не широка</a:t>
            </a:r>
            <a:endParaRPr lang="ru-RU" sz="2400" kern="1400" dirty="0">
              <a:solidFill>
                <a:srgbClr val="008000"/>
              </a:solidFill>
              <a:latin typeface="Franklin Gothic Book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b="1" kern="1400" dirty="0">
                <a:solidFill>
                  <a:srgbClr val="008000"/>
                </a:solidFill>
              </a:rPr>
              <a:t>И возвышается церквушка,</a:t>
            </a:r>
            <a:endParaRPr lang="ru-RU" sz="2400" kern="1400" dirty="0">
              <a:solidFill>
                <a:srgbClr val="008000"/>
              </a:solidFill>
              <a:latin typeface="Franklin Gothic Book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b="1" kern="1400" dirty="0">
                <a:solidFill>
                  <a:srgbClr val="008000"/>
                </a:solidFill>
              </a:rPr>
              <a:t>слепя сияют купола.</a:t>
            </a:r>
            <a:br>
              <a:rPr lang="ru-RU" sz="2400" b="1" kern="1400" dirty="0">
                <a:solidFill>
                  <a:srgbClr val="008000"/>
                </a:solidFill>
              </a:rPr>
            </a:br>
            <a:r>
              <a:rPr lang="ru-RU" sz="2400" b="1" kern="1400" dirty="0">
                <a:solidFill>
                  <a:srgbClr val="008000"/>
                </a:solidFill>
              </a:rPr>
              <a:t>Красивые леса, поля</a:t>
            </a:r>
            <a:br>
              <a:rPr lang="ru-RU" sz="2400" b="1" kern="1400" dirty="0">
                <a:solidFill>
                  <a:srgbClr val="008000"/>
                </a:solidFill>
              </a:rPr>
            </a:br>
            <a:r>
              <a:rPr lang="ru-RU" sz="2400" b="1" kern="1400" dirty="0">
                <a:solidFill>
                  <a:srgbClr val="008000"/>
                </a:solidFill>
              </a:rPr>
              <a:t>Дубов стареющих краса.</a:t>
            </a:r>
            <a:br>
              <a:rPr lang="ru-RU" sz="2400" b="1" kern="1400" dirty="0">
                <a:solidFill>
                  <a:srgbClr val="008000"/>
                </a:solidFill>
              </a:rPr>
            </a:br>
            <a:r>
              <a:rPr lang="ru-RU" sz="2400" b="1" kern="1400" dirty="0">
                <a:solidFill>
                  <a:srgbClr val="008000"/>
                </a:solidFill>
              </a:rPr>
              <a:t>И сердцу мила тишина,</a:t>
            </a:r>
            <a:endParaRPr lang="ru-RU" sz="2400" kern="1400" dirty="0">
              <a:solidFill>
                <a:srgbClr val="008000"/>
              </a:solidFill>
              <a:latin typeface="Franklin Gothic Book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spcAft>
                <a:spcPts val="1001"/>
              </a:spcAft>
              <a:buNone/>
            </a:pPr>
            <a:r>
              <a:rPr lang="ru-RU" sz="2400" b="1" kern="1400" dirty="0">
                <a:solidFill>
                  <a:srgbClr val="008000"/>
                </a:solidFill>
              </a:rPr>
              <a:t>и шепот  ветра на опушке. </a:t>
            </a:r>
            <a:endParaRPr lang="ru-RU" sz="2400" kern="1400" dirty="0">
              <a:solidFill>
                <a:srgbClr val="008000"/>
              </a:solidFill>
              <a:latin typeface="Franklin Gothic Book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82" y="620688"/>
            <a:ext cx="2493096" cy="3476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65" y="307651"/>
            <a:ext cx="3515963" cy="2811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1840" y="1412776"/>
            <a:ext cx="561662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000" kern="1400" dirty="0">
                <a:solidFill>
                  <a:srgbClr val="000000"/>
                </a:solidFill>
              </a:rPr>
              <a:t>Спросите </a:t>
            </a:r>
            <a:r>
              <a:rPr lang="ru-RU" sz="2000" kern="1400" dirty="0" smtClean="0">
                <a:solidFill>
                  <a:srgbClr val="000000"/>
                </a:solidFill>
              </a:rPr>
              <a:t>у </a:t>
            </a:r>
            <a:r>
              <a:rPr lang="ru-RU" sz="2000" kern="1400" dirty="0">
                <a:solidFill>
                  <a:srgbClr val="000000"/>
                </a:solidFill>
              </a:rPr>
              <a:t>ребенка, </a:t>
            </a:r>
            <a:r>
              <a:rPr lang="ru-RU" sz="2000" kern="1400" dirty="0" smtClean="0">
                <a:solidFill>
                  <a:srgbClr val="000000"/>
                </a:solidFill>
              </a:rPr>
              <a:t>кто пасётся на </a:t>
            </a:r>
            <a:r>
              <a:rPr lang="ru-RU" sz="2000" kern="1400" dirty="0">
                <a:solidFill>
                  <a:srgbClr val="000000"/>
                </a:solidFill>
              </a:rPr>
              <a:t>лугу. </a:t>
            </a:r>
            <a:endParaRPr lang="ru-RU" sz="1100" kern="1400" dirty="0">
              <a:solidFill>
                <a:srgbClr val="000000"/>
              </a:solidFill>
              <a:latin typeface="Franklin Gothic Book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000" kern="1400" dirty="0">
                <a:solidFill>
                  <a:srgbClr val="000000"/>
                </a:solidFill>
              </a:rPr>
              <a:t>Поиграйте </a:t>
            </a:r>
            <a:r>
              <a:rPr lang="ru-RU" sz="2000" kern="1400" dirty="0" smtClean="0">
                <a:solidFill>
                  <a:srgbClr val="000000"/>
                </a:solidFill>
              </a:rPr>
              <a:t>в </a:t>
            </a:r>
            <a:r>
              <a:rPr lang="ru-RU" sz="2000" kern="1400" dirty="0">
                <a:solidFill>
                  <a:srgbClr val="000000"/>
                </a:solidFill>
              </a:rPr>
              <a:t>игру </a:t>
            </a:r>
            <a:r>
              <a:rPr lang="ru-RU" sz="2000" kern="1400" dirty="0" smtClean="0">
                <a:solidFill>
                  <a:srgbClr val="000000"/>
                </a:solidFill>
              </a:rPr>
              <a:t>«</a:t>
            </a:r>
            <a:r>
              <a:rPr lang="ru-RU" sz="2000" kern="1400" dirty="0">
                <a:solidFill>
                  <a:srgbClr val="000000"/>
                </a:solidFill>
              </a:rPr>
              <a:t>Назови детеныша». </a:t>
            </a:r>
            <a:endParaRPr lang="ru-RU" sz="1100" kern="1400" dirty="0">
              <a:solidFill>
                <a:srgbClr val="000000"/>
              </a:solidFill>
              <a:latin typeface="Franklin Gothic Book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000" kern="1400" dirty="0">
                <a:solidFill>
                  <a:srgbClr val="000000"/>
                </a:solidFill>
              </a:rPr>
              <a:t>Предложите назвать детенышей тех животных и птиц, которые пасутся на лугу. На пример: коза – козленок, индюк – индюшонок, и т.д. Посчитайте сколько животных каждого вида.</a:t>
            </a:r>
            <a:endParaRPr lang="ru-RU" sz="1100" kern="1400" dirty="0">
              <a:solidFill>
                <a:srgbClr val="000000"/>
              </a:solidFill>
              <a:latin typeface="Franklin Gothic Book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000" kern="1400" dirty="0">
                <a:solidFill>
                  <a:srgbClr val="000000"/>
                </a:solidFill>
              </a:rPr>
              <a:t>Предложите ребенку поиграть в игру «Угадай кто». Можно взять животных, которые есть на лугу, и тех которых  знает ребенок . Например: коза – покажите рожки и как она бодает, котик – моется лапкой; потом предложите, чтобы ребенок вам показал животное, а вы угадайте</a:t>
            </a:r>
            <a:r>
              <a:rPr lang="ru-RU" sz="2000" kern="1400" dirty="0" smtClean="0">
                <a:solidFill>
                  <a:srgbClr val="000000"/>
                </a:solidFill>
              </a:rPr>
              <a:t>.</a:t>
            </a:r>
            <a:endParaRPr lang="ru-RU" sz="1100" kern="14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2736304" cy="3672408"/>
          </a:xfrm>
          <a:prstGeom prst="rect">
            <a:avLst/>
          </a:prstGeom>
          <a:noFill/>
          <a:ln w="5715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Разными цветами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зацветёт наш луг,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Рядом на поляне,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там живёт барсук.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Бабочки кружатся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в дивный хоровод,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Прыгает кузнечик,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в этом знает толк.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Ягоды душистые,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красные висят,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Ароматом сладким,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всех зверят пьянят.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Радуются мышки,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птички все поют,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Вот такой весёлый 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волшебный луг.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8" y="2111461"/>
            <a:ext cx="4074699" cy="3981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73327" y="1556792"/>
            <a:ext cx="4357489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Спросите у </a:t>
            </a:r>
            <a:r>
              <a:rPr lang="ru-RU" dirty="0" smtClean="0"/>
              <a:t>ребенка</a:t>
            </a:r>
            <a:r>
              <a:rPr lang="ru-RU" dirty="0"/>
              <a:t>, чему учат в </a:t>
            </a:r>
            <a:r>
              <a:rPr lang="ru-RU" dirty="0" smtClean="0"/>
              <a:t>школе</a:t>
            </a:r>
            <a:r>
              <a:rPr lang="ru-RU" dirty="0"/>
              <a:t>. </a:t>
            </a:r>
            <a:r>
              <a:rPr lang="ru-RU" dirty="0" smtClean="0"/>
              <a:t>Поиграйте </a:t>
            </a:r>
            <a:r>
              <a:rPr lang="ru-RU" dirty="0"/>
              <a:t>в игру «Да - </a:t>
            </a:r>
            <a:r>
              <a:rPr lang="ru-RU" dirty="0" smtClean="0"/>
              <a:t>нет</a:t>
            </a:r>
            <a:r>
              <a:rPr lang="ru-RU" dirty="0"/>
              <a:t>». Называйте </a:t>
            </a:r>
            <a:r>
              <a:rPr lang="ru-RU" dirty="0" smtClean="0"/>
              <a:t>предметы</a:t>
            </a:r>
            <a:r>
              <a:rPr lang="ru-RU" dirty="0"/>
              <a:t>, а </a:t>
            </a:r>
            <a:r>
              <a:rPr lang="ru-RU" dirty="0" smtClean="0"/>
              <a:t>ребенок </a:t>
            </a:r>
            <a:r>
              <a:rPr lang="ru-RU" dirty="0"/>
              <a:t>должен </a:t>
            </a:r>
            <a:r>
              <a:rPr lang="ru-RU" dirty="0" smtClean="0"/>
              <a:t>определить возьмёт </a:t>
            </a:r>
            <a:r>
              <a:rPr lang="ru-RU" dirty="0"/>
              <a:t>он это в школу или нет.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 вы – тетрадь, ребенок – да; плюшевую игрушку  – нет, карандаши – да, 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971600" y="1340768"/>
            <a:ext cx="3054350" cy="1185862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b="1" kern="10" spc="720" dirty="0">
              <a:ln w="9017">
                <a:solidFill>
                  <a:srgbClr val="8064A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8064A2">
                      <a:gamma/>
                      <a:shade val="71373"/>
                      <a:invGamma/>
                    </a:srgbClr>
                  </a:gs>
                  <a:gs pos="50000">
                    <a:srgbClr val="8064A2"/>
                  </a:gs>
                  <a:gs pos="100000">
                    <a:srgbClr val="8064A2">
                      <a:gamma/>
                      <a:shade val="71373"/>
                      <a:invGamma/>
                    </a:srgbClr>
                  </a:gs>
                </a:gsLst>
                <a:lin ang="5400000" scaled="1"/>
              </a:gradFill>
              <a:effectLst>
                <a:outerShdw dist="26940" dir="5400000" sy="-100000" rotWithShape="0">
                  <a:srgbClr val="E5DFEC">
                    <a:alpha val="3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6371"/>
            <a:ext cx="36304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Уютный и просторный дом.</a:t>
            </a:r>
          </a:p>
          <a:p>
            <a:r>
              <a:rPr lang="ru-RU" sz="2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Хороших деток много в нём.</a:t>
            </a:r>
          </a:p>
          <a:p>
            <a:r>
              <a:rPr lang="ru-RU" sz="2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Красиво пишут и читают.</a:t>
            </a:r>
          </a:p>
          <a:p>
            <a:r>
              <a:rPr lang="ru-RU" sz="2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Рисуют дети и считают.</a:t>
            </a:r>
          </a:p>
          <a:p>
            <a:r>
              <a:rPr lang="ru-RU" sz="20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		(</a:t>
            </a:r>
            <a:r>
              <a:rPr lang="ru-RU" sz="2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Школа)</a:t>
            </a:r>
          </a:p>
        </p:txBody>
      </p:sp>
    </p:spTree>
    <p:extLst>
      <p:ext uri="{BB962C8B-B14F-4D97-AF65-F5344CB8AC3E}">
        <p14:creationId xmlns:p14="http://schemas.microsoft.com/office/powerpoint/2010/main" val="8630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изображение_viber_2020-07-19_11-25-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/>
          <a:stretch>
            <a:fillRect/>
          </a:stretch>
        </p:blipFill>
        <p:spPr bwMode="auto">
          <a:xfrm>
            <a:off x="3243511" y="790426"/>
            <a:ext cx="5043708" cy="4842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284797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2000" b="1" kern="10" spc="400" dirty="0">
              <a:ln w="9017">
                <a:solidFill>
                  <a:srgbClr val="8064A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8064A2">
                      <a:gamma/>
                      <a:shade val="71373"/>
                      <a:invGamma/>
                    </a:srgbClr>
                  </a:gs>
                  <a:gs pos="50000">
                    <a:srgbClr val="8064A2"/>
                  </a:gs>
                  <a:gs pos="100000">
                    <a:srgbClr val="8064A2">
                      <a:gamma/>
                      <a:shade val="71373"/>
                      <a:invGamma/>
                    </a:srgbClr>
                  </a:gs>
                </a:gsLst>
                <a:lin ang="5400000" scaled="1"/>
              </a:gradFill>
              <a:effectLst>
                <a:outerShdw dist="26940" dir="5400000" sy="-100000" rotWithShape="0">
                  <a:srgbClr val="E5DFEC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491" y="379837"/>
            <a:ext cx="3785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cs typeface="Times New Roman"/>
              </a:rPr>
              <a:t>Посылки, письма, бандероли</a:t>
            </a:r>
          </a:p>
          <a:p>
            <a:pPr algn="ctr"/>
            <a:r>
              <a:rPr lang="ru-RU" sz="2000" b="1" kern="10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cs typeface="Times New Roman"/>
              </a:rPr>
              <a:t>Из далёких едут стран.</a:t>
            </a:r>
          </a:p>
          <a:p>
            <a:pPr algn="ctr"/>
            <a:r>
              <a:rPr lang="ru-RU" sz="2000" b="1" kern="10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cs typeface="Times New Roman"/>
              </a:rPr>
              <a:t>Почта нам их доставляет,</a:t>
            </a:r>
          </a:p>
          <a:p>
            <a:pPr algn="ctr"/>
            <a:r>
              <a:rPr lang="ru-RU" sz="2000" b="1" kern="10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cs typeface="Times New Roman"/>
              </a:rPr>
              <a:t>И в метели и в буран</a:t>
            </a:r>
            <a:r>
              <a:rPr lang="ru-RU" sz="2000" b="1" kern="10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cs typeface="Times New Roman"/>
              </a:rPr>
              <a:t>!</a:t>
            </a:r>
          </a:p>
          <a:p>
            <a:pPr algn="ctr"/>
            <a:r>
              <a:rPr lang="ru-RU" sz="2000" b="1" kern="10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cs typeface="Times New Roman"/>
              </a:rPr>
              <a:t>                      (Почта)</a:t>
            </a:r>
            <a:endParaRPr lang="ru-RU" sz="2000" b="1" kern="10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603482"/>
            <a:ext cx="75963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Уточните у ребенка, кто работает на почте. </a:t>
            </a:r>
          </a:p>
          <a:p>
            <a:r>
              <a:rPr lang="ru-RU" sz="2400" dirty="0" smtClean="0"/>
              <a:t> В </a:t>
            </a:r>
            <a:r>
              <a:rPr lang="ru-RU" sz="2400" dirty="0"/>
              <a:t>чем </a:t>
            </a:r>
            <a:r>
              <a:rPr lang="ru-RU" sz="2700" dirty="0" smtClean="0"/>
              <a:t>заключается</a:t>
            </a:r>
            <a:r>
              <a:rPr lang="ru-RU" sz="2400" dirty="0"/>
              <a:t> их  работа. 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2" y="922759"/>
            <a:ext cx="3807114" cy="4306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258006" y="376426"/>
            <a:ext cx="431819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400" dirty="0" smtClean="0">
                <a:ln w="9017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Arial Black"/>
              </a:rPr>
              <a:t>Православный храм</a:t>
            </a:r>
            <a:endParaRPr lang="ru-RU" sz="2000" b="1" kern="10" spc="400" dirty="0">
              <a:ln w="9017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26940" dir="5400000" sy="-100000" rotWithShape="0">
                  <a:srgbClr val="E5DFEC">
                    <a:alpha val="3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64" y="955016"/>
            <a:ext cx="489654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Самое старое </a:t>
            </a:r>
            <a:r>
              <a:rPr lang="ru-RU" sz="2400" dirty="0" smtClean="0"/>
              <a:t>здание в деревне</a:t>
            </a:r>
            <a:r>
              <a:rPr lang="ru-RU" sz="2400" dirty="0"/>
              <a:t>. </a:t>
            </a:r>
            <a:r>
              <a:rPr lang="ru-RU" sz="2400" dirty="0" smtClean="0"/>
              <a:t>Поинтересуйтесь, знает </a:t>
            </a:r>
            <a:r>
              <a:rPr lang="ru-RU" sz="2400" dirty="0"/>
              <a:t>ли он что </a:t>
            </a:r>
            <a:r>
              <a:rPr lang="ru-RU" sz="2400" dirty="0" smtClean="0"/>
              <a:t>-нибудь </a:t>
            </a:r>
            <a:r>
              <a:rPr lang="ru-RU" sz="2400" dirty="0"/>
              <a:t>о Храме. </a:t>
            </a:r>
            <a:r>
              <a:rPr lang="ru-RU" sz="2400" dirty="0" smtClean="0"/>
              <a:t>Предложите рассмотреть </a:t>
            </a:r>
            <a:r>
              <a:rPr lang="ru-RU" sz="2400" dirty="0"/>
              <a:t>кирпичики, </a:t>
            </a:r>
            <a:r>
              <a:rPr lang="ru-RU" sz="2400" dirty="0" smtClean="0"/>
              <a:t>из которых </a:t>
            </a:r>
            <a:r>
              <a:rPr lang="ru-RU" sz="2400" dirty="0"/>
              <a:t>построено здание. Найдите на них отпечатки ладоней. Сравните, приложив детскую ладошку к отпечаткам на кирпичах. Уточните, есть ли разница (его ладошки меньше,  а отпечатки больше). Спросите какого цвета кирпич, какого цвета еще бывает кирпич. Как называется профессия людей которые строят здания. Расскажите ребенку сколько лет Храму. </a:t>
            </a:r>
          </a:p>
          <a:p>
            <a:r>
              <a:rPr lang="ru-RU" sz="27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55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9" y="1170500"/>
            <a:ext cx="4313017" cy="3682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683568" y="528065"/>
            <a:ext cx="379560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127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Братская могила</a:t>
            </a:r>
            <a:endParaRPr lang="ru-RU" sz="2000" b="1" kern="10" spc="0" dirty="0">
              <a:ln w="127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29783" dir="3885598" algn="ctr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45167" y="5311086"/>
            <a:ext cx="3791377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400" dirty="0" smtClean="0">
                <a:ln w="9017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Слава павшим и живым!</a:t>
            </a:r>
          </a:p>
          <a:p>
            <a:pPr algn="ctr" rtl="0">
              <a:buNone/>
            </a:pPr>
            <a:r>
              <a:rPr lang="ru-RU" sz="2000" b="1" kern="10" spc="400" dirty="0" smtClean="0">
                <a:ln w="9017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От души спасибо им!</a:t>
            </a:r>
            <a:endParaRPr lang="ru-RU" sz="2000" b="1" kern="10" spc="400" dirty="0">
              <a:ln w="9017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26940" dir="5400000" sy="-100000" rotWithShape="0">
                  <a:srgbClr val="E5DFEC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015613"/>
            <a:ext cx="3600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/>
              <a:t>Расскажите о Братской могиле. </a:t>
            </a:r>
          </a:p>
          <a:p>
            <a:r>
              <a:rPr lang="ru-RU" sz="2700" dirty="0"/>
              <a:t>Почему люди приносят к памятнику цветы. </a:t>
            </a:r>
            <a:endParaRPr lang="ru-RU" sz="2700" dirty="0" smtClean="0"/>
          </a:p>
          <a:p>
            <a:r>
              <a:rPr lang="ru-RU" sz="2700" dirty="0" smtClean="0"/>
              <a:t>Расскажите </a:t>
            </a:r>
            <a:r>
              <a:rPr lang="ru-RU" sz="2700" dirty="0"/>
              <a:t>о своих </a:t>
            </a:r>
          </a:p>
          <a:p>
            <a:r>
              <a:rPr lang="ru-RU" sz="2700" dirty="0"/>
              <a:t>родственниках, которые </a:t>
            </a:r>
            <a:r>
              <a:rPr lang="ru-RU" sz="2700" dirty="0" smtClean="0"/>
              <a:t>участвовали </a:t>
            </a:r>
            <a:r>
              <a:rPr lang="ru-RU" sz="2700" dirty="0"/>
              <a:t>в Великой </a:t>
            </a:r>
          </a:p>
          <a:p>
            <a:r>
              <a:rPr lang="ru-RU" sz="2700" dirty="0"/>
              <a:t>Отечественной </a:t>
            </a:r>
            <a:endParaRPr lang="ru-RU" sz="2700" dirty="0" smtClean="0"/>
          </a:p>
          <a:p>
            <a:r>
              <a:rPr lang="ru-RU" sz="2700" dirty="0" smtClean="0"/>
              <a:t>Войне</a:t>
            </a:r>
            <a:r>
              <a:rPr lang="ru-RU" sz="2700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75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1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Словесная игра «Что? Какой?»</a:t>
            </a:r>
            <a:endParaRPr lang="ru-RU" sz="1400" kern="1400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Franklin Gothic Book"/>
            </a:endParaRPr>
          </a:p>
          <a:p>
            <a:pPr marL="0" marR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kern="1400" dirty="0">
                <a:solidFill>
                  <a:srgbClr val="000000"/>
                </a:solidFill>
              </a:rPr>
              <a:t> Вы называете существительное (объекты, которые будут встречаться по дороге) - ребенок подбирает подходящие по смыслу прилагательные. Например,  магазин (продуктовый, небольшой, </a:t>
            </a:r>
            <a:r>
              <a:rPr lang="ru-RU" sz="2900" kern="1400" dirty="0" smtClean="0">
                <a:solidFill>
                  <a:srgbClr val="000000"/>
                </a:solidFill>
              </a:rPr>
              <a:t>	одноэтажный</a:t>
            </a:r>
            <a:r>
              <a:rPr lang="ru-RU" sz="2900" kern="1400" dirty="0">
                <a:solidFill>
                  <a:srgbClr val="000000"/>
                </a:solidFill>
              </a:rPr>
              <a:t>),  памятник, скамейка, река… </a:t>
            </a:r>
            <a:endParaRPr lang="ru-RU" sz="2900" kern="1400" dirty="0">
              <a:solidFill>
                <a:srgbClr val="000000"/>
              </a:solidFill>
              <a:latin typeface="Franklin Gothic Book"/>
            </a:endParaRPr>
          </a:p>
          <a:p>
            <a:pPr marL="0" marR="0" indent="0" algn="just">
              <a:lnSpc>
                <a:spcPct val="125000"/>
              </a:lnSpc>
              <a:spcBef>
                <a:spcPts val="0"/>
              </a:spcBef>
              <a:spcAft>
                <a:spcPts val="1001"/>
              </a:spcAft>
            </a:pPr>
            <a:r>
              <a:rPr lang="ru-RU" sz="1400" kern="1400" dirty="0">
                <a:solidFill>
                  <a:srgbClr val="000000"/>
                </a:solidFill>
                <a:latin typeface="Franklin Gothic Book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6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6153"/>
            <a:ext cx="5544616" cy="718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357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Franklin Gothic Book</vt:lpstr>
      <vt:lpstr>Arial Black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31</cp:revision>
  <dcterms:created xsi:type="dcterms:W3CDTF">2013-08-23T08:38:35Z</dcterms:created>
  <dcterms:modified xsi:type="dcterms:W3CDTF">2021-10-23T13:29:10Z</dcterms:modified>
</cp:coreProperties>
</file>